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2" r:id="rId16"/>
    <p:sldId id="271" r:id="rId17"/>
    <p:sldId id="273" r:id="rId18"/>
    <p:sldId id="274" r:id="rId19"/>
    <p:sldId id="275" r:id="rId20"/>
    <p:sldId id="276" r:id="rId21"/>
    <p:sldId id="277" r:id="rId22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slide" id="{185CCC75-62A0-4392-97AB-52AD47F88306}">
          <p14:sldIdLst>
            <p14:sldId id="256"/>
          </p14:sldIdLst>
        </p14:section>
        <p14:section name="Ant Taxonomy" id="{CE9FB801-2752-4D43-996D-21F3CEC21A24}">
          <p14:sldIdLst>
            <p14:sldId id="257"/>
            <p14:sldId id="258"/>
          </p14:sldIdLst>
        </p14:section>
        <p14:section name="Machine learning" id="{BDE8808D-C429-4363-84A3-3F31354069C1}">
          <p14:sldIdLst>
            <p14:sldId id="260"/>
            <p14:sldId id="261"/>
            <p14:sldId id="262"/>
            <p14:sldId id="263"/>
          </p14:sldIdLst>
        </p14:section>
        <p14:section name="Intro project" id="{83FA8E00-2FE6-47F7-966E-7B2799C28A31}">
          <p14:sldIdLst>
            <p14:sldId id="264"/>
            <p14:sldId id="265"/>
            <p14:sldId id="266"/>
          </p14:sldIdLst>
        </p14:section>
        <p14:section name="Intro on approach" id="{61DD54D4-A2DC-4C49-80F1-1928FE4E47F5}">
          <p14:sldIdLst>
            <p14:sldId id="267"/>
          </p14:sldIdLst>
        </p14:section>
        <p14:section name="AntWeb" id="{C8B6EC8A-4F68-4107-B5A2-747DDED203F2}">
          <p14:sldIdLst>
            <p14:sldId id="268"/>
          </p14:sldIdLst>
        </p14:section>
        <p14:section name="Dataset" id="{5611C948-E146-4F34-9D54-BEE55BD82337}">
          <p14:sldIdLst>
            <p14:sldId id="269"/>
            <p14:sldId id="270"/>
            <p14:sldId id="272"/>
            <p14:sldId id="271"/>
            <p14:sldId id="273"/>
          </p14:sldIdLst>
        </p14:section>
        <p14:section name="CNN" id="{072A4F86-417F-46F4-851F-C0A2F93D54F0}">
          <p14:sldIdLst>
            <p14:sldId id="274"/>
            <p14:sldId id="275"/>
          </p14:sldIdLst>
        </p14:section>
        <p14:section name="Timeline" id="{FE741246-BFE4-4804-8731-E04BD2CF95F1}">
          <p14:sldIdLst>
            <p14:sldId id="276"/>
          </p14:sldIdLst>
        </p14:section>
        <p14:section name="End" id="{874F854B-F743-4F95-AE0B-17A95D6A33F2}">
          <p14:sldIdLst>
            <p14:sldId id="277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233E"/>
    <a:srgbClr val="044F76"/>
    <a:srgbClr val="041D34"/>
    <a:srgbClr val="040816"/>
    <a:srgbClr val="061374"/>
    <a:srgbClr val="25406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576" autoAdjust="0"/>
  </p:normalViewPr>
  <p:slideViewPr>
    <p:cSldViewPr snapToGrid="0">
      <p:cViewPr>
        <p:scale>
          <a:sx n="75" d="100"/>
          <a:sy n="75" d="100"/>
        </p:scale>
        <p:origin x="-1428" y="-121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6" d="100"/>
          <a:sy n="86" d="100"/>
        </p:scale>
        <p:origin x="-3810" y="-96"/>
      </p:cViewPr>
      <p:guideLst>
        <p:guide orient="horz" pos="2880"/>
        <p:guide pos="2160"/>
      </p:guideLst>
    </p:cSldViewPr>
  </p:notesViewPr>
  <p:gridSpacing cx="60128" cy="6012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B6B2A6-28A1-4663-870F-2DFA1D20146C}" type="datetimeFigureOut">
              <a:rPr lang="en-US" smtClean="0"/>
              <a:t>1/31/2018</a:t>
            </a:fld>
            <a:endParaRPr lang="en-US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F8839C-4598-455C-97AE-D39330D37F6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512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02D9EB-A04C-45FC-8FFF-4ADBECFB8C99}" type="datetimeFigureOut">
              <a:rPr lang="en-US" smtClean="0"/>
              <a:t>1/31/2018</a:t>
            </a:fld>
            <a:endParaRPr lang="en-US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801A20-8631-465C-873F-E2D1F7765E3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1342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01A20-8631-465C-873F-E2D1F7765E3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17690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01A20-8631-465C-873F-E2D1F7765E3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921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nl-NL" dirty="0" smtClean="0"/>
              <a:t>Klik om de stijl te bewerken</a:t>
            </a:r>
            <a:endParaRPr lang="en-US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smtClean="0"/>
              <a:t>Klik om de ondertitelstijl van het model te bewerken</a:t>
            </a:r>
            <a:endParaRPr lang="en-US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D3BAB-6B44-46E4-B73A-7A5C80B404A6}" type="datetimeFigureOut">
              <a:rPr lang="en-US" smtClean="0"/>
              <a:t>1/31/2018</a:t>
            </a:fld>
            <a:endParaRPr lang="en-US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1F711-516E-4C48-AAFD-5193B8748C0E}" type="slidenum">
              <a:rPr lang="en-US" smtClean="0"/>
              <a:t>‹nr.›</a:t>
            </a:fld>
            <a:endParaRPr lang="en-US"/>
          </a:p>
        </p:txBody>
      </p:sp>
      <p:grpSp>
        <p:nvGrpSpPr>
          <p:cNvPr id="10" name="Group 24"/>
          <p:cNvGrpSpPr/>
          <p:nvPr userDrawn="1"/>
        </p:nvGrpSpPr>
        <p:grpSpPr>
          <a:xfrm>
            <a:off x="251521" y="204319"/>
            <a:ext cx="1601874" cy="1195677"/>
            <a:chOff x="628650" y="219174"/>
            <a:chExt cx="2313071" cy="1726531"/>
          </a:xfrm>
          <a:effectLst/>
        </p:grpSpPr>
        <p:pic>
          <p:nvPicPr>
            <p:cNvPr id="11" name="Picture 2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61837" y="219174"/>
              <a:ext cx="1479884" cy="1726531"/>
            </a:xfrm>
            <a:prstGeom prst="rect">
              <a:avLst/>
            </a:prstGeom>
          </p:spPr>
        </p:pic>
        <p:pic>
          <p:nvPicPr>
            <p:cNvPr id="12" name="Picture 26"/>
            <p:cNvPicPr>
              <a:picLocks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 flipH="1" flipV="1">
              <a:off x="628650" y="349647"/>
              <a:ext cx="983582" cy="1464384"/>
            </a:xfrm>
            <a:prstGeom prst="rect">
              <a:avLst/>
            </a:prstGeom>
          </p:spPr>
        </p:pic>
      </p:grpSp>
      <p:grpSp>
        <p:nvGrpSpPr>
          <p:cNvPr id="17" name="Groep 16"/>
          <p:cNvGrpSpPr>
            <a:grpSpLocks noChangeAspect="1"/>
          </p:cNvGrpSpPr>
          <p:nvPr userDrawn="1"/>
        </p:nvGrpSpPr>
        <p:grpSpPr>
          <a:xfrm rot="782843">
            <a:off x="7460358" y="-374337"/>
            <a:ext cx="3221275" cy="7249978"/>
            <a:chOff x="7715589" y="-977768"/>
            <a:chExt cx="3221275" cy="7249978"/>
          </a:xfrm>
        </p:grpSpPr>
        <p:pic>
          <p:nvPicPr>
            <p:cNvPr id="3075" name="Picture 3" descr="\\fs-smb-019.ad.naturalis.nl\homedir\Marijn.Boer\Downloads\Fire-Ants.png"/>
            <p:cNvPicPr>
              <a:picLocks noChangeAspect="1" noChangeArrowheads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747638">
              <a:off x="8083320" y="-977768"/>
              <a:ext cx="2447549" cy="2447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3" descr="\\fs-smb-019.ad.naturalis.nl\homedir\Marijn.Boer\Downloads\Fire-Ants.png"/>
            <p:cNvPicPr>
              <a:picLocks noChangeAspect="1" noChangeArrowheads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7670045">
              <a:off x="7715589" y="3824661"/>
              <a:ext cx="2447549" cy="2447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3" descr="\\fs-smb-019.ad.naturalis.nl\homedir\Marijn.Boer\Downloads\Fire-Ants.png"/>
            <p:cNvPicPr>
              <a:picLocks noChangeAspect="1" noChangeArrowheads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8153466">
              <a:off x="8489315" y="2342018"/>
              <a:ext cx="2447549" cy="2447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3" descr="\\fs-smb-019.ad.naturalis.nl\homedir\Marijn.Boer\Downloads\Fire-Ants.png"/>
            <p:cNvPicPr>
              <a:picLocks noChangeAspect="1" noChangeArrowheads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438364">
              <a:off x="8098623" y="656112"/>
              <a:ext cx="2447549" cy="2447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8" name="Tekstvak 17"/>
          <p:cNvSpPr txBox="1"/>
          <p:nvPr userDrawn="1"/>
        </p:nvSpPr>
        <p:spPr>
          <a:xfrm>
            <a:off x="6799009" y="0"/>
            <a:ext cx="234499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600" dirty="0" smtClean="0">
                <a:solidFill>
                  <a:schemeClr val="bg1">
                    <a:lumMod val="50000"/>
                  </a:schemeClr>
                </a:solidFill>
              </a:rPr>
              <a:t>Image sources: </a:t>
            </a:r>
          </a:p>
          <a:p>
            <a:r>
              <a:rPr lang="nl-NL" sz="600" dirty="0" smtClean="0">
                <a:solidFill>
                  <a:schemeClr val="bg1">
                    <a:lumMod val="50000"/>
                  </a:schemeClr>
                </a:solidFill>
              </a:rPr>
              <a:t>https://www.sas.com/content/dam/SAS/en_us/image/sas-com/backgrounds/textures/abstract-backgrounds-teal-overlay.jpg</a:t>
            </a:r>
          </a:p>
          <a:p>
            <a:r>
              <a:rPr lang="nl-NL" sz="600" dirty="0" smtClean="0">
                <a:solidFill>
                  <a:schemeClr val="bg1">
                    <a:lumMod val="50000"/>
                  </a:schemeClr>
                </a:solidFill>
              </a:rPr>
              <a:t>http://www.elementpest.com/wp-content/uploads/2015/11/Fire-Ants.png</a:t>
            </a:r>
            <a:endParaRPr lang="en-US" sz="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24784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en-US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D3BAB-6B44-46E4-B73A-7A5C80B404A6}" type="datetimeFigureOut">
              <a:rPr lang="en-US" smtClean="0"/>
              <a:t>1/31/2018</a:t>
            </a:fld>
            <a:endParaRPr lang="en-US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1F711-516E-4C48-AAFD-5193B8748C0E}" type="slidenum">
              <a:rPr lang="en-US" smtClean="0"/>
              <a:t>‹nr.›</a:t>
            </a:fld>
            <a:endParaRPr lang="en-US"/>
          </a:p>
        </p:txBody>
      </p:sp>
      <p:grpSp>
        <p:nvGrpSpPr>
          <p:cNvPr id="7" name="Groep 6"/>
          <p:cNvGrpSpPr>
            <a:grpSpLocks noChangeAspect="1"/>
          </p:cNvGrpSpPr>
          <p:nvPr userDrawn="1"/>
        </p:nvGrpSpPr>
        <p:grpSpPr>
          <a:xfrm rot="782843">
            <a:off x="7460358" y="-374337"/>
            <a:ext cx="3221275" cy="7249978"/>
            <a:chOff x="7715589" y="-977768"/>
            <a:chExt cx="3221275" cy="7249978"/>
          </a:xfrm>
        </p:grpSpPr>
        <p:pic>
          <p:nvPicPr>
            <p:cNvPr id="8" name="Picture 3" descr="\\fs-smb-019.ad.naturalis.nl\homedir\Marijn.Boer\Downloads\Fire-Ants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747638">
              <a:off x="8083320" y="-977768"/>
              <a:ext cx="2447549" cy="2447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3" descr="\\fs-smb-019.ad.naturalis.nl\homedir\Marijn.Boer\Downloads\Fire-Ants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7670045">
              <a:off x="7715589" y="3824661"/>
              <a:ext cx="2447549" cy="2447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3" descr="\\fs-smb-019.ad.naturalis.nl\homedir\Marijn.Boer\Downloads\Fire-Ants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8153466">
              <a:off x="8489315" y="2342018"/>
              <a:ext cx="2447549" cy="2447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3" descr="\\fs-smb-019.ad.naturalis.nl\homedir\Marijn.Boer\Downloads\Fire-Ants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438364">
              <a:off x="8098623" y="656112"/>
              <a:ext cx="2447549" cy="2447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2094973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nl-NL" dirty="0" smtClean="0"/>
              <a:t>Klik om de stijl te bewerken</a:t>
            </a:r>
            <a:endParaRPr lang="en-US" dirty="0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D3BAB-6B44-46E4-B73A-7A5C80B404A6}" type="datetimeFigureOut">
              <a:rPr lang="en-US" smtClean="0"/>
              <a:t>1/31/2018</a:t>
            </a:fld>
            <a:endParaRPr lang="en-US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1F711-516E-4C48-AAFD-5193B8748C0E}" type="slidenum">
              <a:rPr lang="en-US" smtClean="0"/>
              <a:t>‹nr.›</a:t>
            </a:fld>
            <a:endParaRPr lang="en-US"/>
          </a:p>
        </p:txBody>
      </p:sp>
      <p:grpSp>
        <p:nvGrpSpPr>
          <p:cNvPr id="7" name="Groep 6"/>
          <p:cNvGrpSpPr>
            <a:grpSpLocks noChangeAspect="1"/>
          </p:cNvGrpSpPr>
          <p:nvPr userDrawn="1"/>
        </p:nvGrpSpPr>
        <p:grpSpPr>
          <a:xfrm rot="782843">
            <a:off x="7460358" y="-374337"/>
            <a:ext cx="3221275" cy="7249978"/>
            <a:chOff x="7715589" y="-977768"/>
            <a:chExt cx="3221275" cy="7249978"/>
          </a:xfrm>
        </p:grpSpPr>
        <p:pic>
          <p:nvPicPr>
            <p:cNvPr id="8" name="Picture 3" descr="\\fs-smb-019.ad.naturalis.nl\homedir\Marijn.Boer\Downloads\Fire-Ants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747638">
              <a:off x="8083320" y="-977768"/>
              <a:ext cx="2447549" cy="2447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3" descr="\\fs-smb-019.ad.naturalis.nl\homedir\Marijn.Boer\Downloads\Fire-Ants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7670045">
              <a:off x="7715589" y="3824661"/>
              <a:ext cx="2447549" cy="2447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3" descr="\\fs-smb-019.ad.naturalis.nl\homedir\Marijn.Boer\Downloads\Fire-Ants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8153466">
              <a:off x="8489315" y="2342018"/>
              <a:ext cx="2447549" cy="2447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3" descr="\\fs-smb-019.ad.naturalis.nl\homedir\Marijn.Boer\Downloads\Fire-Ants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438364">
              <a:off x="8098623" y="656112"/>
              <a:ext cx="2447549" cy="2447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501658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 b="1" i="1"/>
            </a:lvl1pPr>
          </a:lstStyle>
          <a:p>
            <a:r>
              <a:rPr lang="nl-NL" dirty="0" smtClean="0"/>
              <a:t>Klik om de stijl te bewerken</a:t>
            </a:r>
            <a:endParaRPr lang="en-US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D3BAB-6B44-46E4-B73A-7A5C80B404A6}" type="datetimeFigureOut">
              <a:rPr lang="en-US" smtClean="0"/>
              <a:t>1/31/2018</a:t>
            </a:fld>
            <a:endParaRPr lang="en-US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1F711-516E-4C48-AAFD-5193B8748C0E}" type="slidenum">
              <a:rPr lang="en-US" smtClean="0"/>
              <a:t>‹nr.›</a:t>
            </a:fld>
            <a:endParaRPr lang="en-US"/>
          </a:p>
        </p:txBody>
      </p:sp>
      <p:grpSp>
        <p:nvGrpSpPr>
          <p:cNvPr id="12" name="Groep 11"/>
          <p:cNvGrpSpPr>
            <a:grpSpLocks noChangeAspect="1"/>
          </p:cNvGrpSpPr>
          <p:nvPr userDrawn="1"/>
        </p:nvGrpSpPr>
        <p:grpSpPr>
          <a:xfrm rot="782843">
            <a:off x="7460358" y="-374337"/>
            <a:ext cx="3221275" cy="7249978"/>
            <a:chOff x="7715589" y="-977768"/>
            <a:chExt cx="3221275" cy="7249978"/>
          </a:xfrm>
        </p:grpSpPr>
        <p:pic>
          <p:nvPicPr>
            <p:cNvPr id="13" name="Picture 3" descr="\\fs-smb-019.ad.naturalis.nl\homedir\Marijn.Boer\Downloads\Fire-Ants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747638">
              <a:off x="8083320" y="-977768"/>
              <a:ext cx="2447549" cy="2447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3" descr="\\fs-smb-019.ad.naturalis.nl\homedir\Marijn.Boer\Downloads\Fire-Ants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7670045">
              <a:off x="7715589" y="3824661"/>
              <a:ext cx="2447549" cy="2447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3" descr="\\fs-smb-019.ad.naturalis.nl\homedir\Marijn.Boer\Downloads\Fire-Ants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8153466">
              <a:off x="8489315" y="2342018"/>
              <a:ext cx="2447549" cy="2447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3" descr="\\fs-smb-019.ad.naturalis.nl\homedir\Marijn.Boer\Downloads\Fire-Ants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438364">
              <a:off x="8098623" y="656112"/>
              <a:ext cx="2447549" cy="2447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0985753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nl-NL" smtClean="0"/>
              <a:t>Klik om de stijl te bewerken</a:t>
            </a:r>
            <a:endParaRPr lang="en-US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D3BAB-6B44-46E4-B73A-7A5C80B404A6}" type="datetimeFigureOut">
              <a:rPr lang="en-US" smtClean="0"/>
              <a:t>1/31/2018</a:t>
            </a:fld>
            <a:endParaRPr lang="en-US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1F711-516E-4C48-AAFD-5193B8748C0E}" type="slidenum">
              <a:rPr lang="en-US" smtClean="0"/>
              <a:t>‹nr.›</a:t>
            </a:fld>
            <a:endParaRPr lang="en-US"/>
          </a:p>
        </p:txBody>
      </p:sp>
      <p:grpSp>
        <p:nvGrpSpPr>
          <p:cNvPr id="8" name="Groep 7"/>
          <p:cNvGrpSpPr>
            <a:grpSpLocks noChangeAspect="1"/>
          </p:cNvGrpSpPr>
          <p:nvPr userDrawn="1"/>
        </p:nvGrpSpPr>
        <p:grpSpPr>
          <a:xfrm rot="782843">
            <a:off x="7460358" y="-374337"/>
            <a:ext cx="3221275" cy="7249978"/>
            <a:chOff x="7715589" y="-977768"/>
            <a:chExt cx="3221275" cy="7249978"/>
          </a:xfrm>
        </p:grpSpPr>
        <p:pic>
          <p:nvPicPr>
            <p:cNvPr id="9" name="Picture 3" descr="\\fs-smb-019.ad.naturalis.nl\homedir\Marijn.Boer\Downloads\Fire-Ants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747638">
              <a:off x="8083320" y="-977768"/>
              <a:ext cx="2447549" cy="2447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3" descr="\\fs-smb-019.ad.naturalis.nl\homedir\Marijn.Boer\Downloads\Fire-Ants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7670045">
              <a:off x="7715589" y="3824661"/>
              <a:ext cx="2447549" cy="2447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3" descr="\\fs-smb-019.ad.naturalis.nl\homedir\Marijn.Boer\Downloads\Fire-Ants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8153466">
              <a:off x="8489315" y="2342018"/>
              <a:ext cx="2447549" cy="2447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3" descr="\\fs-smb-019.ad.naturalis.nl\homedir\Marijn.Boer\Downloads\Fire-Ants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438364">
              <a:off x="8098623" y="656112"/>
              <a:ext cx="2447549" cy="2447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9848199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en-US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D3BAB-6B44-46E4-B73A-7A5C80B404A6}" type="datetimeFigureOut">
              <a:rPr lang="en-US" smtClean="0"/>
              <a:t>1/31/2018</a:t>
            </a:fld>
            <a:endParaRPr lang="en-US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1F711-516E-4C48-AAFD-5193B8748C0E}" type="slidenum">
              <a:rPr lang="en-US" smtClean="0"/>
              <a:t>‹nr.›</a:t>
            </a:fld>
            <a:endParaRPr lang="en-US"/>
          </a:p>
        </p:txBody>
      </p:sp>
      <p:grpSp>
        <p:nvGrpSpPr>
          <p:cNvPr id="9" name="Groep 8"/>
          <p:cNvGrpSpPr>
            <a:grpSpLocks noChangeAspect="1"/>
          </p:cNvGrpSpPr>
          <p:nvPr userDrawn="1"/>
        </p:nvGrpSpPr>
        <p:grpSpPr>
          <a:xfrm rot="782843">
            <a:off x="7460358" y="-374337"/>
            <a:ext cx="3221275" cy="7249978"/>
            <a:chOff x="7715589" y="-977768"/>
            <a:chExt cx="3221275" cy="7249978"/>
          </a:xfrm>
        </p:grpSpPr>
        <p:pic>
          <p:nvPicPr>
            <p:cNvPr id="10" name="Picture 3" descr="\\fs-smb-019.ad.naturalis.nl\homedir\Marijn.Boer\Downloads\Fire-Ants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747638">
              <a:off x="8083320" y="-977768"/>
              <a:ext cx="2447549" cy="2447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3" descr="\\fs-smb-019.ad.naturalis.nl\homedir\Marijn.Boer\Downloads\Fire-Ants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7670045">
              <a:off x="7715589" y="3824661"/>
              <a:ext cx="2447549" cy="2447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3" descr="\\fs-smb-019.ad.naturalis.nl\homedir\Marijn.Boer\Downloads\Fire-Ants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8153466">
              <a:off x="8489315" y="2342018"/>
              <a:ext cx="2447549" cy="2447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3" descr="\\fs-smb-019.ad.naturalis.nl\homedir\Marijn.Boer\Downloads\Fire-Ants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438364">
              <a:off x="8098623" y="656112"/>
              <a:ext cx="2447549" cy="2447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9763696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smtClean="0"/>
              <a:t>Klik om de stijl te bewerken</a:t>
            </a:r>
            <a:endParaRPr lang="en-US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D3BAB-6B44-46E4-B73A-7A5C80B404A6}" type="datetimeFigureOut">
              <a:rPr lang="en-US" smtClean="0"/>
              <a:t>1/31/2018</a:t>
            </a:fld>
            <a:endParaRPr lang="en-US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1F711-516E-4C48-AAFD-5193B8748C0E}" type="slidenum">
              <a:rPr lang="en-US" smtClean="0"/>
              <a:t>‹nr.›</a:t>
            </a:fld>
            <a:endParaRPr lang="en-US"/>
          </a:p>
        </p:txBody>
      </p:sp>
      <p:grpSp>
        <p:nvGrpSpPr>
          <p:cNvPr id="11" name="Groep 10"/>
          <p:cNvGrpSpPr>
            <a:grpSpLocks noChangeAspect="1"/>
          </p:cNvGrpSpPr>
          <p:nvPr userDrawn="1"/>
        </p:nvGrpSpPr>
        <p:grpSpPr>
          <a:xfrm rot="782843">
            <a:off x="7460358" y="-374337"/>
            <a:ext cx="3221275" cy="7249978"/>
            <a:chOff x="7715589" y="-977768"/>
            <a:chExt cx="3221275" cy="7249978"/>
          </a:xfrm>
        </p:grpSpPr>
        <p:pic>
          <p:nvPicPr>
            <p:cNvPr id="12" name="Picture 3" descr="\\fs-smb-019.ad.naturalis.nl\homedir\Marijn.Boer\Downloads\Fire-Ants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747638">
              <a:off x="8083320" y="-977768"/>
              <a:ext cx="2447549" cy="2447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3" descr="\\fs-smb-019.ad.naturalis.nl\homedir\Marijn.Boer\Downloads\Fire-Ants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7670045">
              <a:off x="7715589" y="3824661"/>
              <a:ext cx="2447549" cy="2447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3" descr="\\fs-smb-019.ad.naturalis.nl\homedir\Marijn.Boer\Downloads\Fire-Ants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8153466">
              <a:off x="8489315" y="2342018"/>
              <a:ext cx="2447549" cy="2447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3" descr="\\fs-smb-019.ad.naturalis.nl\homedir\Marijn.Boer\Downloads\Fire-Ants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438364">
              <a:off x="8098623" y="656112"/>
              <a:ext cx="2447549" cy="2447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5480375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en-US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D3BAB-6B44-46E4-B73A-7A5C80B404A6}" type="datetimeFigureOut">
              <a:rPr lang="en-US" smtClean="0"/>
              <a:t>1/31/2018</a:t>
            </a:fld>
            <a:endParaRPr lang="en-US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1F711-516E-4C48-AAFD-5193B8748C0E}" type="slidenum">
              <a:rPr lang="en-US" smtClean="0"/>
              <a:t>‹nr.›</a:t>
            </a:fld>
            <a:endParaRPr lang="en-US"/>
          </a:p>
        </p:txBody>
      </p:sp>
      <p:grpSp>
        <p:nvGrpSpPr>
          <p:cNvPr id="7" name="Groep 6"/>
          <p:cNvGrpSpPr>
            <a:grpSpLocks noChangeAspect="1"/>
          </p:cNvGrpSpPr>
          <p:nvPr userDrawn="1"/>
        </p:nvGrpSpPr>
        <p:grpSpPr>
          <a:xfrm rot="782843">
            <a:off x="7460358" y="-374337"/>
            <a:ext cx="3221275" cy="7249978"/>
            <a:chOff x="7715589" y="-977768"/>
            <a:chExt cx="3221275" cy="7249978"/>
          </a:xfrm>
        </p:grpSpPr>
        <p:pic>
          <p:nvPicPr>
            <p:cNvPr id="8" name="Picture 3" descr="\\fs-smb-019.ad.naturalis.nl\homedir\Marijn.Boer\Downloads\Fire-Ants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747638">
              <a:off x="8083320" y="-977768"/>
              <a:ext cx="2447549" cy="2447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3" descr="\\fs-smb-019.ad.naturalis.nl\homedir\Marijn.Boer\Downloads\Fire-Ants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7670045">
              <a:off x="7715589" y="3824661"/>
              <a:ext cx="2447549" cy="2447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3" descr="\\fs-smb-019.ad.naturalis.nl\homedir\Marijn.Boer\Downloads\Fire-Ants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8153466">
              <a:off x="8489315" y="2342018"/>
              <a:ext cx="2447549" cy="2447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3" descr="\\fs-smb-019.ad.naturalis.nl\homedir\Marijn.Boer\Downloads\Fire-Ants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438364">
              <a:off x="8098623" y="656112"/>
              <a:ext cx="2447549" cy="2447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7962072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D3BAB-6B44-46E4-B73A-7A5C80B404A6}" type="datetimeFigureOut">
              <a:rPr lang="en-US" smtClean="0"/>
              <a:t>1/31/2018</a:t>
            </a:fld>
            <a:endParaRPr lang="en-US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1F711-516E-4C48-AAFD-5193B8748C0E}" type="slidenum">
              <a:rPr lang="en-US" smtClean="0"/>
              <a:t>‹nr.›</a:t>
            </a:fld>
            <a:endParaRPr lang="en-US"/>
          </a:p>
        </p:txBody>
      </p:sp>
      <p:grpSp>
        <p:nvGrpSpPr>
          <p:cNvPr id="6" name="Groep 5"/>
          <p:cNvGrpSpPr>
            <a:grpSpLocks noChangeAspect="1"/>
          </p:cNvGrpSpPr>
          <p:nvPr userDrawn="1"/>
        </p:nvGrpSpPr>
        <p:grpSpPr>
          <a:xfrm rot="782843">
            <a:off x="7460358" y="-374337"/>
            <a:ext cx="3221275" cy="7249978"/>
            <a:chOff x="7715589" y="-977768"/>
            <a:chExt cx="3221275" cy="7249978"/>
          </a:xfrm>
        </p:grpSpPr>
        <p:pic>
          <p:nvPicPr>
            <p:cNvPr id="7" name="Picture 3" descr="\\fs-smb-019.ad.naturalis.nl\homedir\Marijn.Boer\Downloads\Fire-Ants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747638">
              <a:off x="8083320" y="-977768"/>
              <a:ext cx="2447549" cy="2447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3" descr="\\fs-smb-019.ad.naturalis.nl\homedir\Marijn.Boer\Downloads\Fire-Ants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7670045">
              <a:off x="7715589" y="3824661"/>
              <a:ext cx="2447549" cy="2447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3" descr="\\fs-smb-019.ad.naturalis.nl\homedir\Marijn.Boer\Downloads\Fire-Ants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8153466">
              <a:off x="8489315" y="2342018"/>
              <a:ext cx="2447549" cy="2447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3" descr="\\fs-smb-019.ad.naturalis.nl\homedir\Marijn.Boer\Downloads\Fire-Ants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438364">
              <a:off x="8098623" y="656112"/>
              <a:ext cx="2447549" cy="2447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352184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NL" smtClean="0"/>
              <a:t>Klik om de stijl te bewerken</a:t>
            </a:r>
            <a:endParaRPr lang="en-US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D3BAB-6B44-46E4-B73A-7A5C80B404A6}" type="datetimeFigureOut">
              <a:rPr lang="en-US" smtClean="0"/>
              <a:t>1/31/2018</a:t>
            </a:fld>
            <a:endParaRPr lang="en-US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1F711-516E-4C48-AAFD-5193B8748C0E}" type="slidenum">
              <a:rPr lang="en-US" smtClean="0"/>
              <a:t>‹nr.›</a:t>
            </a:fld>
            <a:endParaRPr lang="en-US"/>
          </a:p>
        </p:txBody>
      </p:sp>
      <p:grpSp>
        <p:nvGrpSpPr>
          <p:cNvPr id="9" name="Groep 8"/>
          <p:cNvGrpSpPr>
            <a:grpSpLocks noChangeAspect="1"/>
          </p:cNvGrpSpPr>
          <p:nvPr userDrawn="1"/>
        </p:nvGrpSpPr>
        <p:grpSpPr>
          <a:xfrm rot="782843">
            <a:off x="7460358" y="-374337"/>
            <a:ext cx="3221275" cy="7249978"/>
            <a:chOff x="7715589" y="-977768"/>
            <a:chExt cx="3221275" cy="7249978"/>
          </a:xfrm>
        </p:grpSpPr>
        <p:pic>
          <p:nvPicPr>
            <p:cNvPr id="10" name="Picture 3" descr="\\fs-smb-019.ad.naturalis.nl\homedir\Marijn.Boer\Downloads\Fire-Ants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747638">
              <a:off x="8083320" y="-977768"/>
              <a:ext cx="2447549" cy="2447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3" descr="\\fs-smb-019.ad.naturalis.nl\homedir\Marijn.Boer\Downloads\Fire-Ants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7670045">
              <a:off x="7715589" y="3824661"/>
              <a:ext cx="2447549" cy="2447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3" descr="\\fs-smb-019.ad.naturalis.nl\homedir\Marijn.Boer\Downloads\Fire-Ants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8153466">
              <a:off x="8489315" y="2342018"/>
              <a:ext cx="2447549" cy="2447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3" descr="\\fs-smb-019.ad.naturalis.nl\homedir\Marijn.Boer\Downloads\Fire-Ants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438364">
              <a:off x="8098623" y="656112"/>
              <a:ext cx="2447549" cy="2447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504596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NL" smtClean="0"/>
              <a:t>Klik om de stijl te bewerken</a:t>
            </a:r>
            <a:endParaRPr lang="en-US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D3BAB-6B44-46E4-B73A-7A5C80B404A6}" type="datetimeFigureOut">
              <a:rPr lang="en-US" smtClean="0"/>
              <a:t>1/31/2018</a:t>
            </a:fld>
            <a:endParaRPr lang="en-US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1F711-516E-4C48-AAFD-5193B8748C0E}" type="slidenum">
              <a:rPr lang="en-US" smtClean="0"/>
              <a:t>‹nr.›</a:t>
            </a:fld>
            <a:endParaRPr lang="en-US"/>
          </a:p>
        </p:txBody>
      </p:sp>
      <p:grpSp>
        <p:nvGrpSpPr>
          <p:cNvPr id="9" name="Groep 8"/>
          <p:cNvGrpSpPr>
            <a:grpSpLocks noChangeAspect="1"/>
          </p:cNvGrpSpPr>
          <p:nvPr userDrawn="1"/>
        </p:nvGrpSpPr>
        <p:grpSpPr>
          <a:xfrm rot="782843">
            <a:off x="7460358" y="-374337"/>
            <a:ext cx="3221275" cy="7249978"/>
            <a:chOff x="7715589" y="-977768"/>
            <a:chExt cx="3221275" cy="7249978"/>
          </a:xfrm>
        </p:grpSpPr>
        <p:pic>
          <p:nvPicPr>
            <p:cNvPr id="10" name="Picture 3" descr="\\fs-smb-019.ad.naturalis.nl\homedir\Marijn.Boer\Downloads\Fire-Ants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747638">
              <a:off x="8083320" y="-977768"/>
              <a:ext cx="2447549" cy="2447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3" descr="\\fs-smb-019.ad.naturalis.nl\homedir\Marijn.Boer\Downloads\Fire-Ants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7670045">
              <a:off x="7715589" y="3824661"/>
              <a:ext cx="2447549" cy="2447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3" descr="\\fs-smb-019.ad.naturalis.nl\homedir\Marijn.Boer\Downloads\Fire-Ants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8153466">
              <a:off x="8489315" y="2342018"/>
              <a:ext cx="2447549" cy="2447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3" descr="\\fs-smb-019.ad.naturalis.nl\homedir\Marijn.Boer\Downloads\Fire-Ants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438364">
              <a:off x="8098623" y="656112"/>
              <a:ext cx="2447549" cy="2447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1820163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5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 dirty="0" smtClean="0"/>
              <a:t>Klik om de stijl te bewerken</a:t>
            </a:r>
            <a:endParaRPr lang="en-US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 smtClean="0"/>
              <a:t>Klik om de modelstijlen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en-US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CD3BAB-6B44-46E4-B73A-7A5C80B404A6}" type="datetimeFigureOut">
              <a:rPr lang="en-US" smtClean="0"/>
              <a:t>1/31/2018</a:t>
            </a:fld>
            <a:endParaRPr lang="en-US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E1F711-516E-4C48-AAFD-5193B8748C0E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29715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bg1">
              <a:lumMod val="95000"/>
            </a:schemeClr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5.png"/><Relationship Id="rId7" Type="http://schemas.microsoft.com/office/2007/relationships/hdphoto" Target="../media/hdphoto2.wd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20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gif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Taxonomic classification of ants (</a:t>
            </a:r>
            <a:r>
              <a:rPr lang="en-US" sz="3200" dirty="0" err="1"/>
              <a:t>Formicidae</a:t>
            </a:r>
            <a:r>
              <a:rPr lang="en-US" sz="3200" dirty="0"/>
              <a:t>) from images using deep learning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371600" y="3413542"/>
            <a:ext cx="6400800" cy="815558"/>
          </a:xfrm>
        </p:spPr>
        <p:txBody>
          <a:bodyPr numCol="2">
            <a:noAutofit/>
          </a:bodyPr>
          <a:lstStyle/>
          <a:p>
            <a:r>
              <a:rPr lang="nl-NL" sz="2000" dirty="0" smtClean="0">
                <a:solidFill>
                  <a:schemeClr val="bg1"/>
                </a:solidFill>
              </a:rPr>
              <a:t>Marijn JA Boer</a:t>
            </a:r>
          </a:p>
          <a:p>
            <a:r>
              <a:rPr lang="nl-NL" sz="2000" dirty="0" smtClean="0">
                <a:solidFill>
                  <a:schemeClr val="bg1"/>
                </a:solidFill>
              </a:rPr>
              <a:t>marijn.boer@naturalis.nl</a:t>
            </a:r>
          </a:p>
          <a:p>
            <a:r>
              <a:rPr lang="nl-NL" sz="2000" dirty="0" err="1" smtClean="0">
                <a:solidFill>
                  <a:schemeClr val="bg1"/>
                </a:solidFill>
              </a:rPr>
              <a:t>February</a:t>
            </a:r>
            <a:r>
              <a:rPr lang="nl-NL" sz="2000" dirty="0" smtClean="0">
                <a:solidFill>
                  <a:schemeClr val="bg1"/>
                </a:solidFill>
              </a:rPr>
              <a:t> 6</a:t>
            </a:r>
            <a:r>
              <a:rPr lang="en-US" sz="2000" i="1" baseline="30000" dirty="0" err="1">
                <a:solidFill>
                  <a:schemeClr val="bg1"/>
                </a:solidFill>
              </a:rPr>
              <a:t>th</a:t>
            </a:r>
            <a:r>
              <a:rPr lang="nl-NL" sz="2000" dirty="0" smtClean="0">
                <a:solidFill>
                  <a:schemeClr val="bg1"/>
                </a:solidFill>
              </a:rPr>
              <a:t>, 2018</a:t>
            </a:r>
          </a:p>
          <a:p>
            <a:r>
              <a:rPr lang="nl-NL" sz="2000" dirty="0" smtClean="0">
                <a:solidFill>
                  <a:schemeClr val="bg1"/>
                </a:solidFill>
              </a:rPr>
              <a:t>Supervisor: dr. Rutger Vos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2746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Problems</a:t>
            </a:r>
            <a:endParaRPr lang="en-US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9326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Approach</a:t>
            </a:r>
            <a:endParaRPr lang="en-US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 smtClean="0"/>
              <a:t>Scalable</a:t>
            </a:r>
            <a:endParaRPr lang="nl-NL" dirty="0" smtClean="0"/>
          </a:p>
          <a:p>
            <a:r>
              <a:rPr lang="nl-NL" dirty="0" err="1" smtClean="0"/>
              <a:t>Comprehensible</a:t>
            </a:r>
            <a:endParaRPr lang="nl-NL" dirty="0" smtClean="0"/>
          </a:p>
          <a:p>
            <a:r>
              <a:rPr lang="nl-NL" dirty="0" smtClean="0"/>
              <a:t>How </a:t>
            </a:r>
            <a:r>
              <a:rPr lang="nl-NL" dirty="0" err="1" smtClean="0"/>
              <a:t>to</a:t>
            </a:r>
            <a:r>
              <a:rPr lang="nl-NL" dirty="0" smtClean="0"/>
              <a:t> start?</a:t>
            </a:r>
          </a:p>
          <a:p>
            <a:endParaRPr lang="nl-NL" dirty="0"/>
          </a:p>
          <a:p>
            <a:r>
              <a:rPr lang="nl-NL" dirty="0" smtClean="0"/>
              <a:t>Python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5815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AntWeb</a:t>
            </a:r>
            <a:endParaRPr lang="en-US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5" name="Picture 3" descr="\\fs-smb-019.ad.naturalis.nl\homedir\Marijn.Boer\Internships\Internship CNN 2017-2018\FormicID\docs\proposal\Images\a_australi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296" y="3954694"/>
            <a:ext cx="3314700" cy="66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0866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FormicID-97</a:t>
            </a:r>
            <a:endParaRPr lang="en-US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smtClean="0"/>
              <a:t>DB summary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713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Species </a:t>
            </a:r>
            <a:r>
              <a:rPr lang="nl-NL" dirty="0" err="1" smtClean="0"/>
              <a:t>distribution</a:t>
            </a:r>
            <a:endParaRPr lang="en-US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nl-NL" dirty="0" smtClean="0"/>
              <a:t>Switch </a:t>
            </a:r>
            <a:r>
              <a:rPr lang="nl-NL" dirty="0" err="1" smtClean="0"/>
              <a:t>axis</a:t>
            </a:r>
            <a:r>
              <a:rPr lang="nl-NL" dirty="0" smtClean="0"/>
              <a:t>!</a:t>
            </a:r>
            <a:endParaRPr lang="en-US" dirty="0"/>
          </a:p>
        </p:txBody>
      </p:sp>
      <p:pic>
        <p:nvPicPr>
          <p:cNvPr id="7170" name="Picture 2" descr="\\fs-smb-019.ad.naturalis.nl\homedir\Marijn.Boer\Internships\Internship CNN 2017-2018\FormicID\docs\proposal\Images\Image-species_distribution-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9434" y="-2686"/>
            <a:ext cx="4002587" cy="5146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jdelijke aanduiding voor inhoud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6415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2310959" cy="871538"/>
          </a:xfrm>
        </p:spPr>
        <p:txBody>
          <a:bodyPr/>
          <a:lstStyle/>
          <a:p>
            <a:r>
              <a:rPr lang="nl-NL" dirty="0" smtClean="0"/>
              <a:t>Shot type </a:t>
            </a:r>
            <a:r>
              <a:rPr lang="nl-NL" dirty="0" err="1" smtClean="0"/>
              <a:t>distribution</a:t>
            </a:r>
            <a:endParaRPr lang="en-US" dirty="0"/>
          </a:p>
        </p:txBody>
      </p:sp>
      <p:sp>
        <p:nvSpPr>
          <p:cNvPr id="4" name="Tijdelijke aanduiding voor inhoud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2310959" cy="3518297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6146" name="Picture 2" descr="\\fs-smb-019.ad.naturalis.nl\homedir\Marijn.Boer\Internships\Internship CNN 2017-2018\FormicID\docs\proposal\Images\Shot_type_plot-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8928" y="-12275"/>
            <a:ext cx="6015072" cy="5155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976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2310959" cy="871538"/>
          </a:xfrm>
        </p:spPr>
        <p:txBody>
          <a:bodyPr/>
          <a:lstStyle/>
          <a:p>
            <a:r>
              <a:rPr lang="nl-NL" dirty="0" smtClean="0"/>
              <a:t>Image </a:t>
            </a:r>
            <a:r>
              <a:rPr lang="nl-NL" dirty="0" err="1" smtClean="0"/>
              <a:t>dimensions</a:t>
            </a:r>
            <a:endParaRPr lang="en-US" dirty="0"/>
          </a:p>
        </p:txBody>
      </p:sp>
      <p:sp>
        <p:nvSpPr>
          <p:cNvPr id="4" name="Tijdelijke aanduiding voor inhoud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2310959" cy="3518297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5122" name="Picture 2" descr="\\fs-smb-019.ad.naturalis.nl\homedir\Marijn.Boer\Internships\Internship CNN 2017-2018\FormicID\docs\proposal\Images\Image_dimensions_-_Plotting-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251" y="0"/>
            <a:ext cx="6000749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2508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2310959" cy="871538"/>
          </a:xfrm>
        </p:spPr>
        <p:txBody>
          <a:bodyPr/>
          <a:lstStyle/>
          <a:p>
            <a:r>
              <a:rPr lang="nl-NL" dirty="0" smtClean="0"/>
              <a:t>File </a:t>
            </a:r>
            <a:r>
              <a:rPr lang="nl-NL" dirty="0" err="1" smtClean="0"/>
              <a:t>size</a:t>
            </a:r>
            <a:endParaRPr lang="en-US" dirty="0"/>
          </a:p>
        </p:txBody>
      </p:sp>
      <p:sp>
        <p:nvSpPr>
          <p:cNvPr id="4" name="Tijdelijke aanduiding voor inhoud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2310959" cy="3518297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098" name="Picture 2" descr="\\fs-smb-019.ad.naturalis.nl\homedir\Marijn.Boer\Internships\Internship CNN 2017-2018\FormicID\docs\proposal\Images\File_size_-_plotting-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250" y="0"/>
            <a:ext cx="6000749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0377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Network </a:t>
            </a:r>
            <a:r>
              <a:rPr lang="nl-NL" dirty="0" err="1" smtClean="0"/>
              <a:t>architecture</a:t>
            </a:r>
            <a:endParaRPr lang="en-US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nl-NL" dirty="0" err="1" smtClean="0"/>
              <a:t>Existing</a:t>
            </a:r>
            <a:r>
              <a:rPr lang="nl-NL" dirty="0" smtClean="0"/>
              <a:t> </a:t>
            </a:r>
            <a:r>
              <a:rPr lang="nl-NL" dirty="0" err="1" smtClean="0"/>
              <a:t>one</a:t>
            </a:r>
            <a:endParaRPr lang="nl-NL" dirty="0" smtClean="0"/>
          </a:p>
          <a:p>
            <a:pPr lvl="1"/>
            <a:r>
              <a:rPr lang="nl-NL" dirty="0" err="1" smtClean="0"/>
              <a:t>Examples</a:t>
            </a:r>
            <a:r>
              <a:rPr lang="nl-NL" dirty="0" smtClean="0"/>
              <a:t>…</a:t>
            </a:r>
          </a:p>
          <a:p>
            <a:pPr lvl="1"/>
            <a:r>
              <a:rPr lang="nl-NL" dirty="0" smtClean="0"/>
              <a:t>…</a:t>
            </a:r>
          </a:p>
          <a:p>
            <a:r>
              <a:rPr lang="nl-NL" dirty="0" smtClean="0"/>
              <a:t>New </a:t>
            </a:r>
            <a:r>
              <a:rPr lang="nl-NL" dirty="0" err="1" smtClean="0"/>
              <a:t>one</a:t>
            </a:r>
            <a:endParaRPr lang="nl-NL" dirty="0" smtClean="0"/>
          </a:p>
          <a:p>
            <a:pPr lvl="1"/>
            <a:r>
              <a:rPr lang="nl-NL" dirty="0" err="1" smtClean="0"/>
              <a:t>With</a:t>
            </a:r>
            <a:r>
              <a:rPr lang="nl-NL" dirty="0" smtClean="0"/>
              <a:t> these options:</a:t>
            </a:r>
          </a:p>
          <a:p>
            <a:pPr lvl="1"/>
            <a:r>
              <a:rPr lang="nl-NL" dirty="0" smtClean="0"/>
              <a:t>…</a:t>
            </a:r>
          </a:p>
          <a:p>
            <a:pPr lvl="1"/>
            <a:r>
              <a:rPr lang="nl-NL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9584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Testing</a:t>
            </a:r>
            <a:endParaRPr lang="en-US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nl-NL" dirty="0" smtClean="0"/>
              <a:t>First training</a:t>
            </a:r>
          </a:p>
          <a:p>
            <a:r>
              <a:rPr lang="nl-NL" dirty="0" err="1" smtClean="0"/>
              <a:t>Validation</a:t>
            </a:r>
            <a:endParaRPr lang="nl-NL" dirty="0" smtClean="0"/>
          </a:p>
          <a:p>
            <a:r>
              <a:rPr lang="nl-NL" dirty="0" err="1" smtClean="0"/>
              <a:t>Then</a:t>
            </a:r>
            <a:r>
              <a:rPr lang="nl-NL" dirty="0" smtClean="0"/>
              <a:t> training</a:t>
            </a:r>
          </a:p>
          <a:p>
            <a:pPr lvl="1"/>
            <a:r>
              <a:rPr lang="nl-NL" dirty="0" smtClean="0"/>
              <a:t>Top-1</a:t>
            </a:r>
          </a:p>
          <a:p>
            <a:pPr lvl="1"/>
            <a:r>
              <a:rPr lang="nl-NL" dirty="0" smtClean="0"/>
              <a:t>Top-5</a:t>
            </a:r>
          </a:p>
          <a:p>
            <a:pPr lvl="1"/>
            <a:endParaRPr lang="nl-NL" dirty="0"/>
          </a:p>
          <a:p>
            <a:r>
              <a:rPr lang="nl-NL" dirty="0" err="1" smtClean="0"/>
              <a:t>Then</a:t>
            </a:r>
            <a:r>
              <a:rPr lang="nl-NL" dirty="0" smtClean="0"/>
              <a:t> </a:t>
            </a:r>
            <a:r>
              <a:rPr lang="nl-NL" dirty="0" err="1" smtClean="0"/>
              <a:t>evalution</a:t>
            </a:r>
            <a:r>
              <a:rPr lang="nl-NL" dirty="0" smtClean="0"/>
              <a:t> of </a:t>
            </a:r>
            <a:r>
              <a:rPr lang="nl-NL" dirty="0" err="1" smtClean="0"/>
              <a:t>the</a:t>
            </a:r>
            <a:r>
              <a:rPr lang="nl-NL" dirty="0" smtClean="0"/>
              <a:t> </a:t>
            </a:r>
            <a:r>
              <a:rPr lang="nl-NL" dirty="0" err="1" smtClean="0"/>
              <a:t>results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increase</a:t>
            </a:r>
            <a:r>
              <a:rPr lang="nl-NL" dirty="0" smtClean="0"/>
              <a:t> </a:t>
            </a:r>
            <a:r>
              <a:rPr lang="nl-NL" dirty="0" err="1" smtClean="0"/>
              <a:t>complexity</a:t>
            </a:r>
            <a:r>
              <a:rPr lang="nl-NL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4823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Ant Taxonomy</a:t>
            </a:r>
            <a:endParaRPr lang="en-US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Global</a:t>
            </a:r>
          </a:p>
          <a:p>
            <a:r>
              <a:rPr lang="en-US" dirty="0" smtClean="0"/>
              <a:t>Diverse</a:t>
            </a:r>
          </a:p>
          <a:p>
            <a:r>
              <a:rPr lang="en-US" dirty="0" smtClean="0"/>
              <a:t>Identification</a:t>
            </a:r>
            <a:endParaRPr lang="en-US" dirty="0" smtClean="0"/>
          </a:p>
        </p:txBody>
      </p:sp>
      <p:grpSp>
        <p:nvGrpSpPr>
          <p:cNvPr id="9" name="Groep 8"/>
          <p:cNvGrpSpPr/>
          <p:nvPr/>
        </p:nvGrpSpPr>
        <p:grpSpPr>
          <a:xfrm>
            <a:off x="2438400" y="0"/>
            <a:ext cx="6705600" cy="5153978"/>
            <a:chOff x="2438400" y="0"/>
            <a:chExt cx="6705600" cy="5153978"/>
          </a:xfrm>
        </p:grpSpPr>
        <p:pic>
          <p:nvPicPr>
            <p:cNvPr id="11267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8704" b="91481" l="26250" r="72813">
                          <a14:foregroundMark x1="26719" y1="9722" x2="37292" y2="26759"/>
                          <a14:foregroundMark x1="27292" y1="31111" x2="36823" y2="47407"/>
                          <a14:foregroundMark x1="38698" y1="31481" x2="45990" y2="43611"/>
                          <a14:foregroundMark x1="40573" y1="48056" x2="47083" y2="48333"/>
                          <a14:foregroundMark x1="50677" y1="48519" x2="59375" y2="48241"/>
                          <a14:foregroundMark x1="52812" y1="42407" x2="57969" y2="32500"/>
                          <a14:foregroundMark x1="64479" y1="34167" x2="70885" y2="43519"/>
                          <a14:foregroundMark x1="62448" y1="48796" x2="71042" y2="48056"/>
                          <a14:foregroundMark x1="62031" y1="52778" x2="69688" y2="65648"/>
                          <a14:foregroundMark x1="52812" y1="65463" x2="57656" y2="53241"/>
                          <a14:foregroundMark x1="43073" y1="63981" x2="48333" y2="52963"/>
                          <a14:foregroundMark x1="30990" y1="62963" x2="34583" y2="53796"/>
                          <a14:foregroundMark x1="29948" y1="85741" x2="37240" y2="75648"/>
                          <a14:foregroundMark x1="42135" y1="84259" x2="47344" y2="74815"/>
                          <a14:foregroundMark x1="52708" y1="84259" x2="57500" y2="75741"/>
                          <a14:foregroundMark x1="65000" y1="85463" x2="69219" y2="76574"/>
                          <a14:foregroundMark x1="40104" y1="13056" x2="45990" y2="24537"/>
                          <a14:foregroundMark x1="68906" y1="12778" x2="63229" y2="23611"/>
                          <a14:foregroundMark x1="39583" y1="43796" x2="46458" y2="44074"/>
                          <a14:foregroundMark x1="37083" y1="58889" x2="36927" y2="63241"/>
                          <a14:foregroundMark x1="51250" y1="12870" x2="59062" y2="23611"/>
                          <a14:foregroundMark x1="37240" y1="45463" x2="37240" y2="45463"/>
                          <a14:backgroundMark x1="38073" y1="44074" x2="38073" y2="44074"/>
                          <a14:backgroundMark x1="37865" y1="62130" x2="37865" y2="62130"/>
                          <a14:backgroundMark x1="49688" y1="58241" x2="49688" y2="58241"/>
                          <a14:backgroundMark x1="49531" y1="64815" x2="49531" y2="64815"/>
                          <a14:backgroundMark x1="61146" y1="64630" x2="61146" y2="64630"/>
                          <a14:backgroundMark x1="61094" y1="60741" x2="61094" y2="60741"/>
                          <a14:backgroundMark x1="60990" y1="56389" x2="60990" y2="56389"/>
                          <a14:backgroundMark x1="60990" y1="41111" x2="60990" y2="41111"/>
                          <a14:backgroundMark x1="60990" y1="42963" x2="60990" y2="42963"/>
                          <a14:backgroundMark x1="61094" y1="24167" x2="61094" y2="24167"/>
                          <a14:backgroundMark x1="49531" y1="18148" x2="49531" y2="18148"/>
                          <a14:backgroundMark x1="49583" y1="24444" x2="49583" y2="24444"/>
                          <a14:backgroundMark x1="49375" y1="21389" x2="49375" y2="21389"/>
                          <a14:backgroundMark x1="37917" y1="58889" x2="37917" y2="58889"/>
                          <a14:backgroundMark x1="37865" y1="41944" x2="37865" y2="41944"/>
                          <a14:backgroundMark x1="38021" y1="45463" x2="38021" y2="45463"/>
                          <a14:backgroundMark x1="37917" y1="43056" x2="37917" y2="43056"/>
                          <a14:backgroundMark x1="49688" y1="15370" x2="49688" y2="15370"/>
                          <a14:backgroundMark x1="49375" y1="13981" x2="49375" y2="1398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270" t="8747" r="26984" b="8712"/>
            <a:stretch/>
          </p:blipFill>
          <p:spPr bwMode="auto">
            <a:xfrm>
              <a:off x="3954780" y="0"/>
              <a:ext cx="5189220" cy="51539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Tekstvak 7"/>
            <p:cNvSpPr txBox="1"/>
            <p:nvPr/>
          </p:nvSpPr>
          <p:spPr>
            <a:xfrm>
              <a:off x="2438400" y="4605040"/>
              <a:ext cx="151638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dirty="0" err="1"/>
                <a:t>AntWeb</a:t>
              </a:r>
              <a:r>
                <a:rPr lang="en-US" sz="700" dirty="0"/>
                <a:t>. Available from: https://www.antweb.org/images.do?rank=species&amp;name=flavus&amp;genus=lasius. Accessed 31 January 2018</a:t>
              </a:r>
              <a:endParaRPr lang="en-US" sz="700" dirty="0"/>
            </a:p>
          </p:txBody>
        </p:sp>
      </p:grpSp>
      <p:grpSp>
        <p:nvGrpSpPr>
          <p:cNvPr id="11" name="Groep 10"/>
          <p:cNvGrpSpPr/>
          <p:nvPr/>
        </p:nvGrpSpPr>
        <p:grpSpPr>
          <a:xfrm>
            <a:off x="4095115" y="914717"/>
            <a:ext cx="4286250" cy="3898072"/>
            <a:chOff x="4095115" y="914717"/>
            <a:chExt cx="4286250" cy="3898072"/>
          </a:xfrm>
        </p:grpSpPr>
        <p:pic>
          <p:nvPicPr>
            <p:cNvPr id="11269" name="Picture 5" descr="https://upload.wikimedia.org/wikipedia/commons/thumb/8/8d/Scheme_ant_worker_anatomy-en.svg/450px-Scheme_ant_worker_anatomy-en.svg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95115" y="914717"/>
              <a:ext cx="4286250" cy="38004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kstvak 9"/>
            <p:cNvSpPr txBox="1"/>
            <p:nvPr/>
          </p:nvSpPr>
          <p:spPr>
            <a:xfrm>
              <a:off x="5685790" y="4397291"/>
              <a:ext cx="1104900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dirty="0" smtClean="0"/>
                <a:t>Source: https</a:t>
              </a:r>
              <a:r>
                <a:rPr lang="en-US" sz="700" dirty="0"/>
                <a:t>://en.wikipedia.org/wiki/Ant</a:t>
              </a:r>
            </a:p>
          </p:txBody>
        </p:sp>
      </p:grpSp>
      <p:grpSp>
        <p:nvGrpSpPr>
          <p:cNvPr id="12" name="Groep 11"/>
          <p:cNvGrpSpPr/>
          <p:nvPr/>
        </p:nvGrpSpPr>
        <p:grpSpPr>
          <a:xfrm>
            <a:off x="3278530" y="611265"/>
            <a:ext cx="5183479" cy="4686123"/>
            <a:chOff x="3278530" y="611265"/>
            <a:chExt cx="5183479" cy="4686123"/>
          </a:xfrm>
        </p:grpSpPr>
        <p:grpSp>
          <p:nvGrpSpPr>
            <p:cNvPr id="7" name="Groep 6"/>
            <p:cNvGrpSpPr/>
            <p:nvPr/>
          </p:nvGrpSpPr>
          <p:grpSpPr>
            <a:xfrm>
              <a:off x="3278530" y="1612047"/>
              <a:ext cx="5183479" cy="3685341"/>
              <a:chOff x="3278530" y="1135380"/>
              <a:chExt cx="5183479" cy="3685341"/>
            </a:xfrm>
          </p:grpSpPr>
          <p:pic>
            <p:nvPicPr>
              <p:cNvPr id="11266" name="Picture 2" descr="Gerelateerde afbeelding"/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0" b="100000" l="0" r="100000">
                            <a14:foregroundMark x1="2588" y1="60317" x2="2588" y2="60317"/>
                            <a14:foregroundMark x1="10824" y1="19048" x2="10824" y2="19048"/>
                            <a14:foregroundMark x1="16588" y1="9751" x2="16588" y2="9751"/>
                            <a14:foregroundMark x1="19059" y1="8163" x2="19059" y2="8163"/>
                            <a14:foregroundMark x1="16118" y1="11111" x2="16118" y2="11111"/>
                            <a14:foregroundMark x1="18000" y1="9297" x2="18000" y2="9297"/>
                            <a14:foregroundMark x1="22353" y1="8163" x2="22353" y2="8163"/>
                            <a14:foregroundMark x1="27529" y1="6803" x2="27529" y2="6803"/>
                            <a14:foregroundMark x1="29647" y1="4308" x2="29647" y2="4308"/>
                            <a14:foregroundMark x1="32941" y1="4762" x2="32941" y2="4762"/>
                            <a14:foregroundMark x1="37059" y1="3628" x2="37059" y2="3628"/>
                            <a14:foregroundMark x1="40588" y1="3855" x2="40588" y2="3855"/>
                            <a14:foregroundMark x1="68118" y1="2494" x2="68118" y2="2494"/>
                            <a14:foregroundMark x1="76471" y1="6349" x2="76471" y2="6349"/>
                            <a14:foregroundMark x1="1882" y1="50340" x2="1882" y2="50340"/>
                            <a14:foregroundMark x1="26235" y1="98866" x2="26235" y2="98866"/>
                            <a14:foregroundMark x1="74353" y1="98413" x2="74353" y2="98413"/>
                            <a14:foregroundMark x1="80235" y1="93651" x2="80235" y2="93651"/>
                            <a14:foregroundMark x1="81529" y1="92971" x2="81529" y2="92971"/>
                            <a14:foregroundMark x1="78941" y1="94785" x2="78941" y2="94785"/>
                            <a14:foregroundMark x1="76353" y1="98413" x2="76353" y2="98413"/>
                            <a14:foregroundMark x1="92941" y1="76417" x2="92941" y2="76417"/>
                            <a14:foregroundMark x1="93412" y1="75283" x2="93412" y2="75283"/>
                            <a14:foregroundMark x1="94118" y1="74376" x2="94118" y2="74376"/>
                            <a14:foregroundMark x1="94706" y1="73243" x2="94706" y2="73243"/>
                            <a14:foregroundMark x1="94353" y1="74150" x2="94353" y2="7415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855" b="2358"/>
              <a:stretch/>
            </p:blipFill>
            <p:spPr bwMode="auto">
              <a:xfrm>
                <a:off x="3278530" y="1135380"/>
                <a:ext cx="5183479" cy="252222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6" name="Groep 5"/>
              <p:cNvGrpSpPr/>
              <p:nvPr/>
            </p:nvGrpSpPr>
            <p:grpSpPr>
              <a:xfrm>
                <a:off x="4418188" y="3774281"/>
                <a:ext cx="2904162" cy="1046440"/>
                <a:chOff x="4586769" y="3851225"/>
                <a:chExt cx="2904162" cy="1046440"/>
              </a:xfrm>
            </p:grpSpPr>
            <p:sp>
              <p:nvSpPr>
                <p:cNvPr id="4" name="Tekstvak 3"/>
                <p:cNvSpPr txBox="1"/>
                <p:nvPr/>
              </p:nvSpPr>
              <p:spPr>
                <a:xfrm>
                  <a:off x="4846320" y="3851225"/>
                  <a:ext cx="238506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nl-NL" i="1" dirty="0" err="1" smtClean="0"/>
                    <a:t>Monomorium</a:t>
                  </a:r>
                  <a:r>
                    <a:rPr lang="nl-NL" i="1" dirty="0" smtClean="0"/>
                    <a:t> </a:t>
                  </a:r>
                  <a:r>
                    <a:rPr lang="nl-NL" i="1" dirty="0" err="1" smtClean="0"/>
                    <a:t>pharaonis</a:t>
                  </a:r>
                  <a:endParaRPr lang="en-US" i="1" dirty="0"/>
                </a:p>
              </p:txBody>
            </p:sp>
            <p:sp>
              <p:nvSpPr>
                <p:cNvPr id="5" name="Tekstvak 4"/>
                <p:cNvSpPr txBox="1"/>
                <p:nvPr/>
              </p:nvSpPr>
              <p:spPr>
                <a:xfrm>
                  <a:off x="4586769" y="4220557"/>
                  <a:ext cx="2904162" cy="67710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 err="1" smtClean="0"/>
                    <a:t>Wetterer</a:t>
                  </a:r>
                  <a:r>
                    <a:rPr lang="en-US" sz="800" dirty="0" smtClean="0"/>
                    <a:t> </a:t>
                  </a:r>
                  <a:r>
                    <a:rPr lang="en-US" sz="800" dirty="0"/>
                    <a:t>JK. Worldwide spread of the pharaoh ant, </a:t>
                  </a:r>
                  <a:r>
                    <a:rPr lang="en-US" sz="800" dirty="0" err="1"/>
                    <a:t>Monomorium</a:t>
                  </a:r>
                  <a:r>
                    <a:rPr lang="en-US" sz="800" dirty="0"/>
                    <a:t> </a:t>
                  </a:r>
                  <a:r>
                    <a:rPr lang="en-US" sz="800" dirty="0" err="1"/>
                    <a:t>pharaonis</a:t>
                  </a:r>
                  <a:r>
                    <a:rPr lang="en-US" sz="800" dirty="0"/>
                    <a:t> (Hymenoptera: </a:t>
                  </a:r>
                  <a:r>
                    <a:rPr lang="en-US" sz="800" dirty="0" err="1"/>
                    <a:t>Formicidae</a:t>
                  </a:r>
                  <a:r>
                    <a:rPr lang="en-US" sz="800" dirty="0"/>
                    <a:t>). Myrmecological News. 2010;13: 115–129. </a:t>
                  </a:r>
                </a:p>
                <a:p>
                  <a:r>
                    <a:rPr lang="en-US" sz="700" dirty="0" smtClean="0"/>
                    <a:t>Photo </a:t>
                  </a:r>
                  <a:r>
                    <a:rPr lang="en-US" sz="700" dirty="0"/>
                    <a:t>by April Nobile / From www.antweb.org. Accessed 31 January 2018</a:t>
                  </a:r>
                </a:p>
                <a:p>
                  <a:endParaRPr lang="en-US" sz="700" dirty="0"/>
                </a:p>
              </p:txBody>
            </p:sp>
          </p:grpSp>
        </p:grpSp>
        <p:pic>
          <p:nvPicPr>
            <p:cNvPr id="11271" name="Picture 7" descr="https://www.antweb.org/images/casent0173986/casent0173986_p_1_high.jp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07809" y="611265"/>
              <a:ext cx="1124920" cy="9017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24649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Timeline</a:t>
            </a:r>
            <a:endParaRPr lang="en-US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37201996"/>
              </p:ext>
            </p:extLst>
          </p:nvPr>
        </p:nvGraphicFramePr>
        <p:xfrm>
          <a:off x="483296" y="1188806"/>
          <a:ext cx="8232557" cy="26687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7" name="Acrobat Document" r:id="rId3" imgW="6934042" imgH="2247750" progId="AcroExch.Document.7">
                  <p:embed/>
                </p:oleObj>
              </mc:Choice>
              <mc:Fallback>
                <p:oleObj name="Acrobat Document" r:id="rId3" imgW="6934042" imgH="2247750" progId="AcroExch.Document.7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83296" y="1188806"/>
                        <a:ext cx="8232557" cy="266879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71559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Thanks</a:t>
            </a:r>
            <a:r>
              <a:rPr lang="nl-NL" dirty="0" smtClean="0"/>
              <a:t>!</a:t>
            </a:r>
            <a:endParaRPr lang="en-US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003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Important to know the species</a:t>
            </a:r>
            <a:endParaRPr lang="en-US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Need to know species  because?</a:t>
            </a:r>
          </a:p>
          <a:p>
            <a:pPr lvl="1"/>
            <a:r>
              <a:rPr lang="en-US" dirty="0" smtClean="0"/>
              <a:t>Important to ecosystems</a:t>
            </a:r>
          </a:p>
          <a:p>
            <a:pPr lvl="2"/>
            <a:r>
              <a:rPr lang="en-US" dirty="0" err="1" smtClean="0"/>
              <a:t>Bioindicator</a:t>
            </a:r>
            <a:endParaRPr lang="en-US" dirty="0" smtClean="0"/>
          </a:p>
          <a:p>
            <a:pPr lvl="1"/>
            <a:r>
              <a:rPr lang="en-US" dirty="0" smtClean="0"/>
              <a:t>Richness surrogate?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5915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6" name="Picture 8" descr="https://ars.els-cdn.com/content/image/1-s2.0-S0950705112000822-gr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79950">
            <a:off x="293448" y="2656306"/>
            <a:ext cx="270579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Computer </a:t>
            </a:r>
            <a:r>
              <a:rPr lang="nl-NL" dirty="0" err="1" smtClean="0"/>
              <a:t>vision</a:t>
            </a:r>
            <a:endParaRPr lang="en-US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smtClean="0"/>
              <a:t>Machine </a:t>
            </a:r>
            <a:r>
              <a:rPr lang="nl-NL" dirty="0" err="1" smtClean="0"/>
              <a:t>learning</a:t>
            </a:r>
            <a:endParaRPr lang="nl-NL" dirty="0" smtClean="0"/>
          </a:p>
          <a:p>
            <a:pPr lvl="1"/>
            <a:r>
              <a:rPr lang="nl-NL" dirty="0" smtClean="0"/>
              <a:t>Features</a:t>
            </a:r>
          </a:p>
          <a:p>
            <a:pPr lvl="1"/>
            <a:endParaRPr lang="en-US" dirty="0"/>
          </a:p>
        </p:txBody>
      </p:sp>
      <p:sp>
        <p:nvSpPr>
          <p:cNvPr id="4" name="Tekstvak 3"/>
          <p:cNvSpPr txBox="1"/>
          <p:nvPr/>
        </p:nvSpPr>
        <p:spPr>
          <a:xfrm>
            <a:off x="0" y="4512558"/>
            <a:ext cx="2517416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 smtClean="0"/>
              <a:t>Gerard</a:t>
            </a:r>
            <a:r>
              <a:rPr lang="en-US" sz="700" dirty="0"/>
              <a:t>, M. </a:t>
            </a:r>
            <a:r>
              <a:rPr lang="en-US" sz="700" i="1" dirty="0"/>
              <a:t>et al.</a:t>
            </a:r>
            <a:r>
              <a:rPr lang="en-US" sz="700" dirty="0"/>
              <a:t> </a:t>
            </a:r>
            <a:r>
              <a:rPr lang="en-US" sz="700" i="1" dirty="0" err="1"/>
              <a:t>Apidologie</a:t>
            </a:r>
            <a:r>
              <a:rPr lang="en-US" sz="700" dirty="0"/>
              <a:t> 46, 644–653 (2015</a:t>
            </a:r>
            <a:r>
              <a:rPr lang="en-US" sz="700" dirty="0" smtClean="0"/>
              <a:t>) </a:t>
            </a:r>
            <a:endParaRPr lang="en-US" sz="700" b="1" dirty="0"/>
          </a:p>
          <a:p>
            <a:r>
              <a:rPr lang="en-US" sz="700" dirty="0" smtClean="0"/>
              <a:t>Watson</a:t>
            </a:r>
            <a:r>
              <a:rPr lang="en-US" sz="700" dirty="0"/>
              <a:t>, A. T. </a:t>
            </a:r>
            <a:r>
              <a:rPr lang="en-US" sz="700" i="1" dirty="0"/>
              <a:t>et al.</a:t>
            </a:r>
            <a:r>
              <a:rPr lang="en-US" sz="700" dirty="0"/>
              <a:t> </a:t>
            </a:r>
            <a:r>
              <a:rPr lang="en-US" sz="700" i="1" dirty="0"/>
              <a:t>Syst. </a:t>
            </a:r>
            <a:r>
              <a:rPr lang="en-US" sz="700" i="1" dirty="0" err="1"/>
              <a:t>Biodivers</a:t>
            </a:r>
            <a:r>
              <a:rPr lang="en-US" sz="700" i="1" dirty="0"/>
              <a:t>.</a:t>
            </a:r>
            <a:r>
              <a:rPr lang="en-US" sz="700" dirty="0"/>
              <a:t> 1, 287–300 (2004</a:t>
            </a:r>
            <a:r>
              <a:rPr lang="en-US" sz="700" dirty="0" smtClean="0"/>
              <a:t>) </a:t>
            </a:r>
            <a:endParaRPr lang="en-US" sz="700" b="1" dirty="0"/>
          </a:p>
          <a:p>
            <a:r>
              <a:rPr lang="en-US" sz="700" dirty="0" smtClean="0"/>
              <a:t>Kumar</a:t>
            </a:r>
            <a:r>
              <a:rPr lang="en-US" sz="700" dirty="0"/>
              <a:t>, N. </a:t>
            </a:r>
            <a:r>
              <a:rPr lang="en-US" sz="700" i="1" dirty="0"/>
              <a:t>et al.</a:t>
            </a:r>
            <a:r>
              <a:rPr lang="en-US" sz="700" dirty="0"/>
              <a:t> in </a:t>
            </a:r>
            <a:r>
              <a:rPr lang="en-US" sz="700" i="1" dirty="0"/>
              <a:t>Computer Vision – ECCV 2012</a:t>
            </a:r>
            <a:r>
              <a:rPr lang="en-US" sz="700" dirty="0"/>
              <a:t> 502–516 (</a:t>
            </a:r>
            <a:r>
              <a:rPr lang="en-US" sz="700" dirty="0" smtClean="0"/>
              <a:t>2012)</a:t>
            </a:r>
          </a:p>
          <a:p>
            <a:r>
              <a:rPr lang="en-US" sz="700" dirty="0" smtClean="0"/>
              <a:t>Kang</a:t>
            </a:r>
            <a:r>
              <a:rPr lang="en-US" sz="700" dirty="0"/>
              <a:t>, S.-H. </a:t>
            </a:r>
            <a:r>
              <a:rPr lang="en-US" sz="700" i="1" dirty="0"/>
              <a:t>et al.</a:t>
            </a:r>
            <a:r>
              <a:rPr lang="en-US" sz="700" dirty="0"/>
              <a:t> </a:t>
            </a:r>
            <a:r>
              <a:rPr lang="en-US" sz="700" i="1" dirty="0"/>
              <a:t>J. Asia. Pac. </a:t>
            </a:r>
            <a:r>
              <a:rPr lang="en-US" sz="700" i="1" dirty="0" err="1"/>
              <a:t>Entomol</a:t>
            </a:r>
            <a:r>
              <a:rPr lang="en-US" sz="700" i="1" dirty="0"/>
              <a:t>.</a:t>
            </a:r>
            <a:r>
              <a:rPr lang="en-US" sz="700" dirty="0"/>
              <a:t> 15, 431–435 (</a:t>
            </a:r>
            <a:r>
              <a:rPr lang="en-US" sz="700" dirty="0" smtClean="0"/>
              <a:t>2012) </a:t>
            </a:r>
            <a:endParaRPr lang="en-US" sz="700" b="1" dirty="0"/>
          </a:p>
          <a:p>
            <a:r>
              <a:rPr lang="en-US" sz="700" dirty="0" smtClean="0"/>
              <a:t>Wang</a:t>
            </a:r>
            <a:r>
              <a:rPr lang="en-US" sz="700" dirty="0"/>
              <a:t>, J. </a:t>
            </a:r>
            <a:r>
              <a:rPr lang="en-US" sz="700" i="1" dirty="0"/>
              <a:t>et al.</a:t>
            </a:r>
            <a:r>
              <a:rPr lang="en-US" sz="700" dirty="0"/>
              <a:t> </a:t>
            </a:r>
            <a:r>
              <a:rPr lang="en-US" sz="700" i="1" dirty="0"/>
              <a:t>Knowledge-Based Syst.</a:t>
            </a:r>
            <a:r>
              <a:rPr lang="en-US" sz="700" dirty="0"/>
              <a:t> 33, 102–110 (2012)</a:t>
            </a:r>
          </a:p>
        </p:txBody>
      </p:sp>
      <p:pic>
        <p:nvPicPr>
          <p:cNvPr id="12294" name="Picture 6" descr="https://ars.els-cdn.com/content/image/1-s2.0-S1226861512000374-fx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412297">
            <a:off x="2569413" y="2308253"/>
            <a:ext cx="1728104" cy="1323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27" t="34938" r="51331" b="45000"/>
          <a:stretch/>
        </p:blipFill>
        <p:spPr bwMode="auto">
          <a:xfrm rot="535747">
            <a:off x="4186041" y="2476528"/>
            <a:ext cx="2384222" cy="1765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01" t="30988" r="53594" b="52901"/>
          <a:stretch/>
        </p:blipFill>
        <p:spPr bwMode="auto">
          <a:xfrm rot="20602575">
            <a:off x="6300312" y="1769128"/>
            <a:ext cx="1098901" cy="1463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0" name="Picture 2" descr="https://static-content.springer.com/image/art%3A10.1007%2Fs13592-015-0352-3/MediaObjects/13592_2015_352_Fig1_HTML.gif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94631">
            <a:off x="5295880" y="596714"/>
            <a:ext cx="2917536" cy="1250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9569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Examples</a:t>
            </a:r>
            <a:endParaRPr lang="en-US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 smtClean="0"/>
              <a:t>Previous</a:t>
            </a:r>
            <a:r>
              <a:rPr lang="nl-NL" dirty="0" smtClean="0"/>
              <a:t> research on these </a:t>
            </a:r>
            <a:r>
              <a:rPr lang="nl-NL" dirty="0" err="1" smtClean="0"/>
              <a:t>simple</a:t>
            </a:r>
            <a:r>
              <a:rPr lang="nl-NL" dirty="0" smtClean="0"/>
              <a:t> computer </a:t>
            </a:r>
            <a:r>
              <a:rPr lang="nl-NL" dirty="0" err="1" smtClean="0"/>
              <a:t>vision</a:t>
            </a:r>
            <a:r>
              <a:rPr lang="nl-NL" dirty="0" smtClean="0"/>
              <a:t> </a:t>
            </a:r>
            <a:r>
              <a:rPr lang="nl-NL" dirty="0" err="1" smtClean="0"/>
              <a:t>projects</a:t>
            </a:r>
            <a:r>
              <a:rPr lang="nl-NL" dirty="0" smtClean="0"/>
              <a:t> </a:t>
            </a:r>
            <a:r>
              <a:rPr lang="nl-NL" dirty="0" err="1" smtClean="0"/>
              <a:t>using</a:t>
            </a:r>
            <a:r>
              <a:rPr lang="nl-NL" dirty="0" smtClean="0"/>
              <a:t> machine </a:t>
            </a:r>
            <a:r>
              <a:rPr lang="nl-NL" dirty="0" err="1" smtClean="0"/>
              <a:t>learning</a:t>
            </a:r>
            <a:r>
              <a:rPr lang="nl-NL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2131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But… </a:t>
            </a:r>
            <a:r>
              <a:rPr lang="nl-NL" dirty="0" err="1" smtClean="0"/>
              <a:t>deep</a:t>
            </a:r>
            <a:r>
              <a:rPr lang="nl-NL" dirty="0" smtClean="0"/>
              <a:t> </a:t>
            </a:r>
            <a:r>
              <a:rPr lang="nl-NL" dirty="0" err="1" smtClean="0"/>
              <a:t>learning</a:t>
            </a:r>
            <a:r>
              <a:rPr lang="nl-NL" dirty="0" smtClean="0"/>
              <a:t>!</a:t>
            </a:r>
            <a:endParaRPr lang="en-US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smtClean="0"/>
              <a:t>More </a:t>
            </a:r>
            <a:r>
              <a:rPr lang="nl-NL" dirty="0" err="1" smtClean="0"/>
              <a:t>promising</a:t>
            </a:r>
            <a:endParaRPr lang="nl-NL" dirty="0" smtClean="0"/>
          </a:p>
          <a:p>
            <a:r>
              <a:rPr lang="nl-NL" dirty="0" err="1" smtClean="0"/>
              <a:t>What</a:t>
            </a:r>
            <a:r>
              <a:rPr lang="nl-NL" dirty="0" smtClean="0"/>
              <a:t> is </a:t>
            </a:r>
            <a:r>
              <a:rPr lang="nl-NL" dirty="0" err="1" smtClean="0"/>
              <a:t>deep</a:t>
            </a:r>
            <a:r>
              <a:rPr lang="nl-NL" dirty="0" smtClean="0"/>
              <a:t> </a:t>
            </a:r>
            <a:r>
              <a:rPr lang="nl-NL" dirty="0" err="1" smtClean="0"/>
              <a:t>learning</a:t>
            </a:r>
            <a:r>
              <a:rPr lang="nl-NL" dirty="0" smtClean="0"/>
              <a:t>?</a:t>
            </a:r>
          </a:p>
          <a:p>
            <a:pPr lvl="1"/>
            <a:r>
              <a:rPr lang="nl-NL" dirty="0" err="1" smtClean="0"/>
              <a:t>What</a:t>
            </a:r>
            <a:r>
              <a:rPr lang="nl-NL" dirty="0" smtClean="0"/>
              <a:t> is a CNN?</a:t>
            </a:r>
            <a:endParaRPr lang="en-US" dirty="0"/>
          </a:p>
        </p:txBody>
      </p:sp>
      <p:pic>
        <p:nvPicPr>
          <p:cNvPr id="9218" name="Picture 2" descr="\\fs-smb-019.ad.naturalis.nl\homedir\Marijn.Boer\Internships\Internship CNN 2017-2018\FormicID\docs\proposal\Images\cn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380" y="3305401"/>
            <a:ext cx="6858001" cy="1819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5731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Example</a:t>
            </a:r>
            <a:r>
              <a:rPr lang="nl-NL" dirty="0" smtClean="0"/>
              <a:t> research </a:t>
            </a:r>
            <a:r>
              <a:rPr lang="nl-NL" dirty="0" err="1" smtClean="0"/>
              <a:t>using</a:t>
            </a:r>
            <a:r>
              <a:rPr lang="nl-NL" dirty="0" smtClean="0"/>
              <a:t> DL</a:t>
            </a:r>
            <a:endParaRPr lang="en-US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467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FormicID</a:t>
            </a:r>
            <a:r>
              <a:rPr lang="nl-NL" dirty="0" smtClean="0"/>
              <a:t> Project</a:t>
            </a:r>
            <a:endParaRPr lang="en-US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 smtClean="0"/>
              <a:t>What</a:t>
            </a:r>
            <a:r>
              <a:rPr lang="nl-NL" dirty="0" smtClean="0"/>
              <a:t> is </a:t>
            </a:r>
            <a:r>
              <a:rPr lang="nl-NL" dirty="0" err="1" smtClean="0"/>
              <a:t>the</a:t>
            </a:r>
            <a:r>
              <a:rPr lang="nl-NL" dirty="0" smtClean="0"/>
              <a:t> </a:t>
            </a:r>
            <a:r>
              <a:rPr lang="nl-NL" dirty="0" err="1" smtClean="0"/>
              <a:t>aim</a:t>
            </a:r>
            <a:r>
              <a:rPr lang="nl-NL" dirty="0" smtClean="0"/>
              <a:t> of </a:t>
            </a:r>
            <a:r>
              <a:rPr lang="nl-NL" dirty="0" err="1" smtClean="0"/>
              <a:t>this</a:t>
            </a:r>
            <a:r>
              <a:rPr lang="nl-NL" dirty="0" smtClean="0"/>
              <a:t> project?</a:t>
            </a:r>
          </a:p>
          <a:p>
            <a:r>
              <a:rPr lang="nl-NL" dirty="0" smtClean="0"/>
              <a:t>Naturalis </a:t>
            </a:r>
            <a:r>
              <a:rPr lang="nl-NL" dirty="0" err="1" smtClean="0"/>
              <a:t>aim</a:t>
            </a:r>
            <a:endParaRPr lang="nl-NL" dirty="0" smtClean="0"/>
          </a:p>
          <a:p>
            <a:r>
              <a:rPr lang="nl-NL" dirty="0" smtClean="0"/>
              <a:t>CNN </a:t>
            </a:r>
            <a:r>
              <a:rPr lang="nl-NL" dirty="0" err="1" smtClean="0"/>
              <a:t>multi</a:t>
            </a:r>
            <a:r>
              <a:rPr lang="nl-NL" dirty="0" smtClean="0"/>
              <a:t>-view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8869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Questions</a:t>
            </a:r>
            <a:endParaRPr lang="en-US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458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Kantoorthema">
  <a:themeElements>
    <a:clrScheme name="Raster">
      <a:dk1>
        <a:sysClr val="windowText" lastClr="000000"/>
      </a:dk1>
      <a:lt1>
        <a:sysClr val="window" lastClr="FFFFFF"/>
      </a:lt1>
      <a:dk2>
        <a:srgbClr val="534949"/>
      </a:dk2>
      <a:lt2>
        <a:srgbClr val="CCD1B9"/>
      </a:lt2>
      <a:accent1>
        <a:srgbClr val="C66951"/>
      </a:accent1>
      <a:accent2>
        <a:srgbClr val="BF974D"/>
      </a:accent2>
      <a:accent3>
        <a:srgbClr val="928B70"/>
      </a:accent3>
      <a:accent4>
        <a:srgbClr val="87706B"/>
      </a:accent4>
      <a:accent5>
        <a:srgbClr val="94734E"/>
      </a:accent5>
      <a:accent6>
        <a:srgbClr val="6F777D"/>
      </a:accent6>
      <a:hlink>
        <a:srgbClr val="CC9900"/>
      </a:hlink>
      <a:folHlink>
        <a:srgbClr val="C0C0C0"/>
      </a:folHlink>
    </a:clrScheme>
    <a:fontScheme name="Module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234</TotalTime>
  <Words>308</Words>
  <Application>Microsoft Office PowerPoint</Application>
  <PresentationFormat>Diavoorstelling (16:9)</PresentationFormat>
  <Paragraphs>74</Paragraphs>
  <Slides>21</Slides>
  <Notes>2</Notes>
  <HiddenSlides>0</HiddenSlides>
  <MMClips>0</MMClips>
  <ScaleCrop>false</ScaleCrop>
  <HeadingPairs>
    <vt:vector size="6" baseType="variant">
      <vt:variant>
        <vt:lpstr>Thema</vt:lpstr>
      </vt:variant>
      <vt:variant>
        <vt:i4>1</vt:i4>
      </vt:variant>
      <vt:variant>
        <vt:lpstr>Ingesloten OLE-bronprogramma's</vt:lpstr>
      </vt:variant>
      <vt:variant>
        <vt:i4>1</vt:i4>
      </vt:variant>
      <vt:variant>
        <vt:lpstr>Diatitels</vt:lpstr>
      </vt:variant>
      <vt:variant>
        <vt:i4>21</vt:i4>
      </vt:variant>
    </vt:vector>
  </HeadingPairs>
  <TitlesOfParts>
    <vt:vector size="23" baseType="lpstr">
      <vt:lpstr>Kantoorthema</vt:lpstr>
      <vt:lpstr>Acrobat Document</vt:lpstr>
      <vt:lpstr>Taxonomic classification of ants (Formicidae) from images using deep learning</vt:lpstr>
      <vt:lpstr>Ant Taxonomy</vt:lpstr>
      <vt:lpstr>Important to know the species</vt:lpstr>
      <vt:lpstr>Computer vision</vt:lpstr>
      <vt:lpstr>Examples</vt:lpstr>
      <vt:lpstr>But… deep learning!</vt:lpstr>
      <vt:lpstr>Example research using DL</vt:lpstr>
      <vt:lpstr>FormicID Project</vt:lpstr>
      <vt:lpstr>Questions</vt:lpstr>
      <vt:lpstr>Problems</vt:lpstr>
      <vt:lpstr>Approach</vt:lpstr>
      <vt:lpstr>AntWeb</vt:lpstr>
      <vt:lpstr>FormicID-97</vt:lpstr>
      <vt:lpstr>Species distribution</vt:lpstr>
      <vt:lpstr>Shot type distribution</vt:lpstr>
      <vt:lpstr>Image dimensions</vt:lpstr>
      <vt:lpstr>File size</vt:lpstr>
      <vt:lpstr>Network architecture</vt:lpstr>
      <vt:lpstr>Testing</vt:lpstr>
      <vt:lpstr>Timeline</vt:lpstr>
      <vt:lpstr>Thanks!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MJABOER</dc:creator>
  <cp:lastModifiedBy>MJABOER</cp:lastModifiedBy>
  <cp:revision>16</cp:revision>
  <dcterms:created xsi:type="dcterms:W3CDTF">2018-01-30T09:40:58Z</dcterms:created>
  <dcterms:modified xsi:type="dcterms:W3CDTF">2018-01-31T15:13:19Z</dcterms:modified>
</cp:coreProperties>
</file>